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60" r:id="rId4"/>
    <p:sldId id="262" r:id="rId5"/>
    <p:sldId id="274" r:id="rId6"/>
    <p:sldId id="275" r:id="rId7"/>
    <p:sldId id="288" r:id="rId8"/>
    <p:sldId id="290" r:id="rId9"/>
    <p:sldId id="303" r:id="rId10"/>
    <p:sldId id="304" r:id="rId11"/>
    <p:sldId id="289" r:id="rId12"/>
    <p:sldId id="291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285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546" autoAdjust="0"/>
    <p:restoredTop sz="94660"/>
  </p:normalViewPr>
  <p:slideViewPr>
    <p:cSldViewPr>
      <p:cViewPr>
        <p:scale>
          <a:sx n="96" d="100"/>
          <a:sy n="96" d="100"/>
        </p:scale>
        <p:origin x="-154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5A3F-4F9A-4F86-979C-85A688A7FF9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709C-7C09-4EBD-927F-5160B2F25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3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66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709C-7C09-4EBD-927F-5160B2F2503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chemeClr val="accent1">
                <a:lumMod val="40000"/>
                <a:lumOff val="6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F069-4217-450D-8FAE-7459D4161F24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6B41-57BB-4112-B3F3-0CBA96FB0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779662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Соблюдение обязательных требований общих правил воздушных перевозок пассажиров, багажа, грузов и требования к обслуживанию пассажиров, грузоотправителей, грузополучателей</a:t>
            </a:r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Посадочный талон</a:t>
            </a:r>
            <a:endParaRPr lang="ru-RU" sz="23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71550"/>
            <a:ext cx="5544616" cy="38230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При регистрации пассажира в аэропорту или в пункте регистрации, расположенном за пределами аэропорта, пассажиру выдается посадочный талон.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При регистрации пассажира на интернет-сайте перевозчика в электронной форме посадочный талон пассажира оформляется в электронном виде и направляется пассажиру посредством способа связи, указанного пассажиром при бронировании.</a:t>
            </a:r>
          </a:p>
          <a:p>
            <a:pPr marL="0" indent="0" algn="just"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При регистрации пассажира в электронной форме пассажиру по его выбору перевозчик предоставляет право: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Распечатать посадочный талон самостоятельно;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Получить посадочный талон, оформленный на бумажном носителе, в аэропорту или пунктах регистрации, расположенных за пределами аэропорта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Информация о возможности использования в аэропорту посадочного талона, оформленного в электронном виде, предоставляется обслуживающей организацией в аэропорту и на официальном сайте аэропорта (при наличии).</a:t>
            </a:r>
          </a:p>
          <a:p>
            <a:pPr marL="0" indent="0" algn="just"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5566"/>
            <a:ext cx="304571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15766"/>
            <a:ext cx="29720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7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9502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Регистрация пассажиров и оформление багажа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300283"/>
            <a:ext cx="51845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Пассажир должен заблаговременно, не позднее установленного перевозчиком времени прибыть к месту регистрации пассажиров и оформления багажа для прохождения установленных процедур регистрации и оформления багажа, прохождения досмотра и выполнения требований, связанных с пограничным, таможенным, санитарно-карантинным, ветеринарным, карантинным фитосанитарным видами контроля.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Пассажир должен прибыть к выходу на посадку на борт воздушного судна не позднее времени окончания посадки на рейс, указанного в посадочном талоне. Посадка пассажира на борт воздушного судна производится при предъявлении пассажиром посадочного талона на соответствующий рейс.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9622"/>
            <a:ext cx="30963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9502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Обслуживание пассажиров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2606883"/>
            <a:ext cx="82089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Перевозчик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или обслуживающая организация обеспечивает пассажиров в аэропорту визуальной и акустической информацией.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аэропорту перевозчик или обслуживающая организация обеспечивает обслуживание пассажиров.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перерыве в перевозке по вине перевозчика, а также в случае задержки рейса, отмены рейса вследствие неблагоприятных метеорологических условий, по техническим и другим причинам, изменения маршрута перевозки перевозчик обязан организовать для пассажиров в пунктах отправления и в промежуточных пунктах ряд услуг, предоставляемых без взимания дополнительной платы.</a:t>
            </a:r>
          </a:p>
        </p:txBody>
      </p:sp>
      <p:pic>
        <p:nvPicPr>
          <p:cNvPr id="8" name="Рисунок 7" descr="C:\Users\fs_onadovp_ksp\Desktop\К текстовой презентации\7. Визуальная информация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29" y="987574"/>
            <a:ext cx="2794672" cy="139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fs_onadovp_ksp\Desktop\К текстовой презентации\7. Акустическая информац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9" y="987574"/>
            <a:ext cx="2880603" cy="139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fs_onadovp_ksp\Desktop\К текстовой презентации\8. Отдельные катег. пассаж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1542"/>
            <a:ext cx="189862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Перевозка отдельных категорий пассажиров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660780"/>
            <a:ext cx="648072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Об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особенностях перевозки несовершеннолетних детей можно ознакомиться в Правилах перевозчика на официальном сайте авиакомпании. Общим правилом является перевозка детей до 2 лет с обязательным оформлением авиабилета, но без предоставления отдельного места. Предоставление отдельного места оплачивается как для перевозки ребенка от 2 до 12 лет. Дети от 2 до 12 лет перевозятся в сопровождении взрослого пассажира либо под надзором перевозчика при наличии такой услуги у авиакомпании.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Перевозка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больного на носилках производится с предоставлением ему дополнительных мест на воздушном судне с оплатой, установленной перевозчиком.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Пассажир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из числа инвалидов по слуху и зрению одновременно перевозится в сопровождении пассажира, оказывающего ему помощь в полете.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Пассажир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из числа инвалидов, лишенный слуха или зрения, пассажир в кресле-коляске может перевозиться без сопровождающего пассажира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Пассажир, лишенный зрения, может провозиться в сопровождении собаки-проводника.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C:\Users\fs_onadovp_ksp\Desktop\К текстовой презентации\8. Перевозка отд. катег. пассажир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64" y="2715766"/>
            <a:ext cx="187220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9502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Остановка пассажира в пути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3886185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Пассажир по согласованию с перевозчиком может прервать свою перевозку в аэропорту, указанном в билете, в котором согласно договору воздушной перевозки время между прибытием пассажира в аэропорт и его отправлением из аэропорта составляет более 24-х часов (аэропорт остановки).</a:t>
            </a:r>
          </a:p>
        </p:txBody>
      </p:sp>
      <p:pic>
        <p:nvPicPr>
          <p:cNvPr id="8" name="Рисунок 7" descr="C:\Users\fs_onadovp_ksp\Desktop\К текстовой презентации\9. Остановка в пут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71550"/>
            <a:ext cx="436595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9502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Перевозка багажа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132170"/>
            <a:ext cx="576064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Багаж пассажира принимается к перевозке при его регистрации в аэропорту отправления или другом пункте регистрации. Пассажир воздушного судна имеет право провоза своего багажа в пределах установленной нормы без дополнительной платы.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Нормы бесплатного провоза багажа, в том числе вещей, находящихся при пассажире, устанавливаются перевозчиком в зависимости от типа воздушного судна и не могут быть менее чем десять килограммов на одного пассажира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Багаж подлежит оформлению на каждого пассажира индивидуально.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986" name="Picture 2" descr="E:\1. К текстовой презентации\9. Провоз багаж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8021"/>
            <a:ext cx="2915816" cy="201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95486"/>
            <a:ext cx="84969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Особенности перевозки некоторых категорий багажа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778664"/>
            <a:ext cx="590465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 согласия перевозчика в салоне воздушного судна может перевозиться багаж пассажира, требующий особых мер предосторожности во время перевозки или особых условий его обработки (хрупкие и бьющиеся предметы, кино- и фотоаппаратура, теле- и видеоаппаратура, бытовая оргтехника, музыкальные инструменты, электронные и оптические приборы и т.п.).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В качестве багажа, не включаемого в норму бесплатного провоза, могут перевозиться комнатные животные (птицы) и служебные собаки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Негабаритный багаж принимается к перевозке при условии, что размеры загрузочных люков и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багажно-грузовых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отсеков воздушного судна позволяют производить его погрузку и размещение на борту воздушного судна.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Перевозка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подкарантинной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продукции осуществляется в соответствии с международными договорами и законодательством Российской Федерации.</a:t>
            </a:r>
          </a:p>
        </p:txBody>
      </p:sp>
      <p:pic>
        <p:nvPicPr>
          <p:cNvPr id="1028" name="Picture 4" descr="C:\Users\fs_onadovp_ksp\Desktop\1. К текстовой презентации\Перевозка отд. кат. багаж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15194"/>
            <a:ext cx="2915816" cy="187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53266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Выдача зарегистрированного багажа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3418423"/>
            <a:ext cx="57606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Перевозчик обязан обеспечить информирование пассажиров о месте выдачи зарегистрированного багажа в аэропорту назначения, остановки или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трансфера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, а также о причине и продолжительности любой задержки в доставке багажа и обеспечить выдачу багажа пассажирам.</a:t>
            </a:r>
          </a:p>
        </p:txBody>
      </p:sp>
      <p:pic>
        <p:nvPicPr>
          <p:cNvPr id="2050" name="Picture 2" descr="http://www.dertimm.de/wp-content/uploads/2013/07/Lufthansa_Reclaim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9542"/>
            <a:ext cx="4087278" cy="226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s_onadovp_ksp\Desktop\1. К текстовой презентации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4" y="670224"/>
            <a:ext cx="3648456" cy="2313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53266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Хранение и розыск зарегистрированного багажа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203598"/>
            <a:ext cx="57606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Зарегистрированный багаж хранится в аэропорту, до которого должен быть доставлен багаж согласно договору воздушной перевозки пассажира в течение двух суток, включая день прибытия воздушного судна, на котором доставлен зарегистрированный багаж, без взимания дополнительной платы.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Ручная кладь и вещи, забытые пассажиром на борту воздушного судна так же хранятся в аэропорту их обнаружения в течение шести месяцев с даты прибытия воздушного судна.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Хранение багажа, подлежащего таможенному контролю, и распоряжение им осуществляются в порядке, установленном таможенным законодательством РФ.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Перевозчик обеспечивает розыск багажа немедленно по предъявлении пассажиром заявления о неполучении багажа.</a:t>
            </a:r>
          </a:p>
        </p:txBody>
      </p:sp>
      <p:pic>
        <p:nvPicPr>
          <p:cNvPr id="9" name="Рисунок 8" descr="C:\Users\fs_onadovp_ksp\Desktop\К текстовой презентации\11. Розыск багаж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15566"/>
            <a:ext cx="2915816" cy="185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2347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Прекращение договора воздушной перевозки пассажира, договора воздушной перевозки груза. Изменение договора воздушной перевозки пассажира, договора воздушной перевозки груза</a:t>
            </a:r>
          </a:p>
        </p:txBody>
      </p:sp>
      <p:pic>
        <p:nvPicPr>
          <p:cNvPr id="8" name="Рисунок 7" descr="C:\Users\fs_onadovp_ksp\Desktop\К текстовой презентации\12. Прекращение перевозки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2450"/>
            <a:ext cx="8208912" cy="362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4355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Выполнение правил воздушных перевозок установлено                    ч. 1 ст. 102 Федерального закона от 19.03.1997 № 60-ФЗ «Воздушный кодекс Российской Федерации».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Юридические лица, индивидуальные предприниматели, осуществляющие коммерческие воздушные перевозки, обслуживание пассажиров, при выполнении воздушных перевозок обязаны соблюдать общие правила воздушных перевозок пассажиров, багажа и грузов и требования к обслуживанию пассажиров, устанавливаемые  Федеральными  авиационными  правилами.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168465"/>
            <a:ext cx="87129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Пассажир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вправе отказаться от перевозки в порядке, установленном законодательством Российской Федерации.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Перечень случаев, относящиеся к вынужденным отказом пассажира от перевозки признается отказ, дан в п. 227 ФАП-82.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Отказ пассажира от перевозки в случаях, не предусмотренных пунктом 227 ФАП-82, признается добровольным отказом от перевозки.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Перевозчик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может в одностороннем порядке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расторгнуть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 договор воздушной перевозки пассажира, договор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воздушной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перевозки груза в случаях, перечисленных в п. 230 ФАП-82.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2347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Прекращение договора воздушной перевозки пассажира, договора воздушной перевозки груза. Изменение договора воздушной перевозки пассажира, договора воздушной перевозки груза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53266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Возврат денежных сумм, уплаченных за перевозку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987574"/>
            <a:ext cx="576064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Возврат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провозной платы, производится перевозчиком или по его поручению уполномоченным агентом по месту оплаты перевозки, а также в пунктах, предусмотренных правилами перевозчика.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Возврат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провозной платы производится на основании неиспользованного (частично использованного) перевозочного документа лицу, указанному в перевозочном документе, при предъявлении документа, удостоверяющего его личность, или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управомоченному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лицу - при предъявлении документа, удостоверяющего личность, и документа, подтверждающего право на получение денежных сумм.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Требование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 возврате провозной платы предъявляется в порядке, установленном правилами перевозчика, и договором воздушной перевозки пассажира, договором воздушной перевозки груза.</a:t>
            </a:r>
          </a:p>
        </p:txBody>
      </p:sp>
      <p:pic>
        <p:nvPicPr>
          <p:cNvPr id="8" name="Рисунок 7" descr="C:\Users\fs_onadovp_ksp\Desktop\К текстовой презентации\13. Возврат денег за авиабилеты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43558"/>
            <a:ext cx="291857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779662"/>
            <a:ext cx="84969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ОНАД ОВП</a:t>
            </a:r>
          </a:p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УГАН НОТБ ПФО Ространснадзора</a:t>
            </a:r>
          </a:p>
          <a:p>
            <a:pPr algn="ctr"/>
            <a:endParaRPr lang="ru-RU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2021 г.</a:t>
            </a:r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11510"/>
            <a:ext cx="842493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                    Федеральные авиационные правила «Общие правила воздушных перевозок пассажиров, багажа, грузов и требования к обслуживанию пассажиров, грузоотправителей, грузополучателей», утв. приказом Минтранса России от 28.06.2007 № 82,  применяются при осуществлении внутренних и международных воздушных перевозок пассажиров, багажа, грузов рейсами по расписанию движения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воздушных </a:t>
            </a:r>
            <a:r>
              <a:rPr lang="ru-RU" sz="2300" b="1" dirty="0">
                <a:solidFill>
                  <a:srgbClr val="1F497D">
                    <a:lumMod val="75000"/>
                  </a:srgbClr>
                </a:solidFill>
              </a:rPr>
              <a:t>судов и дополнительными рейсами и рейсами по договору фрахтования воздушного </a:t>
            </a: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</a:rPr>
              <a:t>судна</a:t>
            </a:r>
            <a:endParaRPr lang="ru-RU" sz="2300" b="1" dirty="0">
              <a:solidFill>
                <a:srgbClr val="1F497D">
                  <a:lumMod val="75000"/>
                </a:srgbClr>
              </a:solidFill>
            </a:endParaRPr>
          </a:p>
          <a:p>
            <a:pPr algn="just"/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89848"/>
            <a:ext cx="84969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Общие положения</a:t>
            </a:r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C:\Users\fs_onadovp_ksp\Desktop\К текстовой презентации\1.2. Общие положения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9542"/>
            <a:ext cx="7560840" cy="441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89848"/>
            <a:ext cx="84969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Бронирование перевозки пассажира и багажа</a:t>
            </a:r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808425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Закрепление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воздушном судне пассажирского места и провозной емкости для перевозки пассажира и багажа на определенный рейс и дату (бронирование) является обязательным условием перевозки воздушным транспортом пассажира и багажа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Бронирование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производится в сроки и порядке, установленные перевозчиком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Пассажир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при бронировании сообщает, либо вносит через информационные системы необходимую информацию о своих персональных данных и, при наличии, - об особых условиях перевозки пассажира, багажа. Пассажир при бронировании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указывает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номер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мобильного телефона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или иной способ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связи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для его информирования.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Перевозчик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при бронировании пассажирского места предоставляет пассажиру достоверную и полную информацию о параметрах и условиях перевозки.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7494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Оплата перевозки</a:t>
            </a:r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3795306"/>
            <a:ext cx="8424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За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перевозку пассажиров и багажа взимается провозная плата по тарифам и сборам, предусмотренным нормативными правовыми актами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РФ.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оплате перевозки перевозчик обязан предоставить пассажиру достоверную и полную информацию об условиях перевозки.</a:t>
            </a:r>
          </a:p>
        </p:txBody>
      </p:sp>
      <p:pic>
        <p:nvPicPr>
          <p:cNvPr id="8" name="Рисунок 7" descr="C:\Users\fs_onadovp_ksp\Desktop\К текстовой презентации\3. Оплата перевозки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39" y="771550"/>
            <a:ext cx="468230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749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Оформление перевозки пассажира и багажа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3147234"/>
            <a:ext cx="84969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перевозочным документам относятся: билет, багажная квитанция, грузовая накладная, ордер разных сборов, квитанция для оплаты сверхнормативного багажа, квитанция разных сборов, электронный многоцелевой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документ.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Договор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воздушной перевозки пассажира удостоверяется соответственно билетом и багажной квитанцией. Билет оформляется в электронной форме или на бумажном носителе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Билет оформляется на основании документа, удостоверяющего личность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пассажира.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билета лицом, не указанным в билете НЕ ДОПУСКАЕТСЯ.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C:\Users\fs_onadovp_ksp\Desktop\К текстовой презентации\4. Оформление перевозки и багаж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71550"/>
            <a:ext cx="463062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749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Расписание, задержка и отмена рейса, маршрут перевозки, изменение маршрута перевозки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167884"/>
            <a:ext cx="576064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Регулярные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рейсы выполняются в соответствии с расписанием движения воздушных судов, сформированным перевозчиком и опубликованным в компьютерном банке данных расписания движения воздушных судов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Чартерные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рейсы выполняются в соответствии с планом чартерных перевозок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Опубликованное расписание движения воздушных судов должно отражать информацию по каждому регулярному рейсу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Перевозчик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вправе отменить, задержать рейс, указанный в билете, изменить маршрут перевозки, в следующих случаях: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 по условиям безопасности полетов,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 по условиям авиационной безопасности,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 по требованию государственных органов в соответствии с их компетенцией.</a:t>
            </a:r>
          </a:p>
        </p:txBody>
      </p:sp>
      <p:pic>
        <p:nvPicPr>
          <p:cNvPr id="8" name="Рисунок 7" descr="C:\Users\fs_onadovp_ksp\Desktop\К текстовой презентации\5. Расписани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92" y="1131590"/>
            <a:ext cx="294171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latin typeface="+mn-lt"/>
              </a:rPr>
              <a:t>Регистрация пассажиров и оформление багажа</a:t>
            </a:r>
            <a:endParaRPr lang="ru-RU" sz="23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3598"/>
            <a:ext cx="2914141" cy="19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20359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Для перевозки пассажира, багажа перевозчик обеспечивает проведение регистрации пассажиров и оформления багажа.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    Регистрация пассажиров может проводится на сайте перевозчика в информационно-телекоммуникационной сети «Интернет», позволяющем пассажиру самостоятельно осуществить регистрацию с предоставлением пассажиру посадочного талона в электронном виде, в аэропорту или в пунктах регистрации.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      Пассажир допускается к перевозке при наличии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оформленного билета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8320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1189</Words>
  <Application>Microsoft Office PowerPoint</Application>
  <PresentationFormat>Экран (16:9)</PresentationFormat>
  <Paragraphs>106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пассажиров и оформление багажа</vt:lpstr>
      <vt:lpstr>Посадочный талон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_УГАН ИАО Мироненко СА СЦ АРМ 2 НР</dc:creator>
  <cp:lastModifiedBy>NADOVP3</cp:lastModifiedBy>
  <cp:revision>70</cp:revision>
  <dcterms:created xsi:type="dcterms:W3CDTF">2017-05-31T12:28:50Z</dcterms:created>
  <dcterms:modified xsi:type="dcterms:W3CDTF">2021-06-16T11:35:35Z</dcterms:modified>
</cp:coreProperties>
</file>